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0" r:id="rId8"/>
    <p:sldId id="263" r:id="rId9"/>
    <p:sldId id="264" r:id="rId10"/>
    <p:sldId id="266" r:id="rId11"/>
    <p:sldId id="265" r:id="rId1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25"/>
    <p:restoredTop sz="94602"/>
  </p:normalViewPr>
  <p:slideViewPr>
    <p:cSldViewPr snapToGrid="0" snapToObjects="1">
      <p:cViewPr varScale="1">
        <p:scale>
          <a:sx n="98" d="100"/>
          <a:sy n="98" d="100"/>
        </p:scale>
        <p:origin x="216" y="7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841708-EC20-F746-B7B0-C2D30ACDC94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a:extLst>
              <a:ext uri="{FF2B5EF4-FFF2-40B4-BE49-F238E27FC236}">
                <a16:creationId xmlns:a16="http://schemas.microsoft.com/office/drawing/2014/main" id="{08E334A7-7A4C-7E4F-8C2A-597593AD1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7C620549-859A-4D49-8B09-C773AAC72136}"/>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5DBFD892-0356-D74C-8E60-0065A646529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DA0C7E-9AA5-D14F-A469-487FF2716E17}"/>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325692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BC221C-E745-2C46-AB51-9BB936EF83D6}"/>
              </a:ext>
            </a:extLst>
          </p:cNvPr>
          <p:cNvSpPr>
            <a:spLocks noGrp="1"/>
          </p:cNvSpPr>
          <p:nvPr>
            <p:ph type="title"/>
          </p:nvPr>
        </p:nvSpPr>
        <p:spPr/>
        <p:txBody>
          <a:bodyPr/>
          <a:lstStyle/>
          <a:p>
            <a:r>
              <a:rPr lang="it-IT"/>
              <a:t>Fare clic per modificare lo stile del titolo</a:t>
            </a:r>
          </a:p>
        </p:txBody>
      </p:sp>
      <p:sp>
        <p:nvSpPr>
          <p:cNvPr id="3" name="Segnaposto testo verticale 2">
            <a:extLst>
              <a:ext uri="{FF2B5EF4-FFF2-40B4-BE49-F238E27FC236}">
                <a16:creationId xmlns:a16="http://schemas.microsoft.com/office/drawing/2014/main" id="{90CE6AF4-0CDF-D647-B5C2-BC299B7384D7}"/>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8ABB2D6-6501-8044-ABFA-8EA55CEC175C}"/>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2F2BF2F4-AC37-9D48-AD4A-475C8597EB2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0AED35C-E058-7C42-80A1-0EB3F097067C}"/>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2070863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7A2FDF-B3E4-7942-B79B-9D0B3EE86A39}"/>
              </a:ext>
            </a:extLst>
          </p:cNvPr>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a:extLst>
              <a:ext uri="{FF2B5EF4-FFF2-40B4-BE49-F238E27FC236}">
                <a16:creationId xmlns:a16="http://schemas.microsoft.com/office/drawing/2014/main" id="{0D6CE12A-DFCC-F14E-8539-4BB6C84C9B7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0A25EDB-286B-1A44-92BF-B4ED3FB28618}"/>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2EB80DFC-B3FA-BB42-868B-2FAA73ADF94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FF40B82-1551-3A49-A615-A836168EE790}"/>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4160102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2508FF-952E-4E48-B30F-DF8FB87ED6C6}"/>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24104B77-D6BF-3F47-9DFE-8A9963F032F1}"/>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B7A8B2A-149B-3547-8B57-C126B9ACA30C}"/>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AB3585EC-9D6C-7344-98C8-4AB06DBE9EE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B54601-940A-CE4E-BA21-ABBC97881490}"/>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56240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59A12D-9CC5-D34D-B095-89AD7932DF9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a:extLst>
              <a:ext uri="{FF2B5EF4-FFF2-40B4-BE49-F238E27FC236}">
                <a16:creationId xmlns:a16="http://schemas.microsoft.com/office/drawing/2014/main" id="{9ADDA5B3-98F3-2E49-A65E-3F22D1C191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F532453B-C922-6D49-BCE2-BB715E92B988}"/>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6D674FA8-541E-994D-A823-B42F45746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2440A85-2AD8-1945-9E60-0AF4CA1AC227}"/>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23140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0BE77C-A276-F346-BE79-F0DF441338CB}"/>
              </a:ext>
            </a:extLst>
          </p:cNvPr>
          <p:cNvSpPr>
            <a:spLocks noGrp="1"/>
          </p:cNvSpPr>
          <p:nvPr>
            <p:ph type="title"/>
          </p:nvPr>
        </p:nvSpPr>
        <p:spPr/>
        <p:txBody>
          <a:bodyPr/>
          <a:lstStyle/>
          <a:p>
            <a:r>
              <a:rPr lang="it-IT"/>
              <a:t>Fare clic per modificare lo stile del titolo</a:t>
            </a:r>
          </a:p>
        </p:txBody>
      </p:sp>
      <p:sp>
        <p:nvSpPr>
          <p:cNvPr id="3" name="Segnaposto contenuto 2">
            <a:extLst>
              <a:ext uri="{FF2B5EF4-FFF2-40B4-BE49-F238E27FC236}">
                <a16:creationId xmlns:a16="http://schemas.microsoft.com/office/drawing/2014/main" id="{46CBC9C4-173D-724D-9BB7-215EBF46A0FD}"/>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D8655BB-0158-BC43-8271-FC2F8676751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17C54759-0EAD-0A47-9A66-011BA2A9E432}"/>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6" name="Segnaposto piè di pagina 5">
            <a:extLst>
              <a:ext uri="{FF2B5EF4-FFF2-40B4-BE49-F238E27FC236}">
                <a16:creationId xmlns:a16="http://schemas.microsoft.com/office/drawing/2014/main" id="{8F1E8C74-1B81-E447-B62E-B19618EF4E3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6B0F75A-4346-554C-8B3E-FF1209569095}"/>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609185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C3984D-269A-1F41-BCE9-EE3F62A46E60}"/>
              </a:ext>
            </a:extLst>
          </p:cNvPr>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a:extLst>
              <a:ext uri="{FF2B5EF4-FFF2-40B4-BE49-F238E27FC236}">
                <a16:creationId xmlns:a16="http://schemas.microsoft.com/office/drawing/2014/main" id="{DFD0C5BD-3972-4D40-8789-A0B401DD9C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47710C5-5D23-8847-8672-FE3B9264D2CC}"/>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7A73D0E-9FBF-8D47-8CF8-C02530411C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1E87BB92-E326-464F-A6B2-A8D3D4A64CB8}"/>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93105EDC-E0A8-F644-868B-3BC8A2114F4E}"/>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8" name="Segnaposto piè di pagina 7">
            <a:extLst>
              <a:ext uri="{FF2B5EF4-FFF2-40B4-BE49-F238E27FC236}">
                <a16:creationId xmlns:a16="http://schemas.microsoft.com/office/drawing/2014/main" id="{4E7642EC-CDC7-8C4F-A478-53AB844AD7D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E3B36529-8038-B14D-8812-3E46FF541AA6}"/>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3412896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A2296B-81B2-1446-857F-0B9838832CD9}"/>
              </a:ext>
            </a:extLst>
          </p:cNvPr>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8A645AD-8BDE-8F4F-BA51-2A97BCFC0ED3}"/>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4" name="Segnaposto piè di pagina 3">
            <a:extLst>
              <a:ext uri="{FF2B5EF4-FFF2-40B4-BE49-F238E27FC236}">
                <a16:creationId xmlns:a16="http://schemas.microsoft.com/office/drawing/2014/main" id="{7DC99173-306A-E842-BC48-FEA56D1AFF2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34A4B20-D0F1-FA4A-96C7-C57CE5534373}"/>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1692801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12B8817-8C84-8D44-BE3A-19300B607656}"/>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3" name="Segnaposto piè di pagina 2">
            <a:extLst>
              <a:ext uri="{FF2B5EF4-FFF2-40B4-BE49-F238E27FC236}">
                <a16:creationId xmlns:a16="http://schemas.microsoft.com/office/drawing/2014/main" id="{A4DE20DE-0734-1D46-9886-CDB91FE6B595}"/>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79517DA-5D9C-5942-B932-CD8ACC8D9454}"/>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925039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DDF2C0-CAA4-2B40-8997-C30352D1C54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a:extLst>
              <a:ext uri="{FF2B5EF4-FFF2-40B4-BE49-F238E27FC236}">
                <a16:creationId xmlns:a16="http://schemas.microsoft.com/office/drawing/2014/main" id="{3E199048-2C51-9D4E-8CD9-F9D36F090E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9BC5581-857C-9746-A6EA-B27E83583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931689B-47B3-7B45-B5D0-8589C670FC72}"/>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6" name="Segnaposto piè di pagina 5">
            <a:extLst>
              <a:ext uri="{FF2B5EF4-FFF2-40B4-BE49-F238E27FC236}">
                <a16:creationId xmlns:a16="http://schemas.microsoft.com/office/drawing/2014/main" id="{F163F80D-1ED5-5E48-8D24-B0A2B7C2B63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C073E90-47A9-FA4E-9387-7477F6931F3D}"/>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3462936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CA7BDA-5F5E-0148-9569-45720F189AE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a:extLst>
              <a:ext uri="{FF2B5EF4-FFF2-40B4-BE49-F238E27FC236}">
                <a16:creationId xmlns:a16="http://schemas.microsoft.com/office/drawing/2014/main" id="{41AB7F11-6609-8C44-98B4-B03985B64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1813DED5-433F-0441-8546-ADFA0A5D53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42CC66D3-EE95-9A40-A7B6-7151B5A764CC}"/>
              </a:ext>
            </a:extLst>
          </p:cNvPr>
          <p:cNvSpPr>
            <a:spLocks noGrp="1"/>
          </p:cNvSpPr>
          <p:nvPr>
            <p:ph type="dt" sz="half" idx="10"/>
          </p:nvPr>
        </p:nvSpPr>
        <p:spPr/>
        <p:txBody>
          <a:bodyPr/>
          <a:lstStyle/>
          <a:p>
            <a:fld id="{D2DD5239-CC2C-1845-A168-5EAD2E332A4D}" type="datetimeFigureOut">
              <a:rPr lang="it-IT" smtClean="0"/>
              <a:pPr/>
              <a:t>10/02/18</a:t>
            </a:fld>
            <a:endParaRPr lang="it-IT"/>
          </a:p>
        </p:txBody>
      </p:sp>
      <p:sp>
        <p:nvSpPr>
          <p:cNvPr id="6" name="Segnaposto piè di pagina 5">
            <a:extLst>
              <a:ext uri="{FF2B5EF4-FFF2-40B4-BE49-F238E27FC236}">
                <a16:creationId xmlns:a16="http://schemas.microsoft.com/office/drawing/2014/main" id="{F706303F-4EA4-EC40-9DF4-AADFCD6A871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8F33D3EA-61F0-524C-8F41-C0DEB535F7BA}"/>
              </a:ext>
            </a:extLst>
          </p:cNvPr>
          <p:cNvSpPr>
            <a:spLocks noGrp="1"/>
          </p:cNvSpPr>
          <p:nvPr>
            <p:ph type="sldNum" sz="quarter" idx="12"/>
          </p:nvPr>
        </p:nvSpPr>
        <p:spPr/>
        <p:txBody>
          <a:bodyPr/>
          <a:lstStyle/>
          <a:p>
            <a:fld id="{989A7DC3-30CC-6F46-8C94-53BF0A8AC3C6}" type="slidenum">
              <a:rPr lang="it-IT" smtClean="0"/>
              <a:pPr/>
              <a:t>‹N›</a:t>
            </a:fld>
            <a:endParaRPr lang="it-IT"/>
          </a:p>
        </p:txBody>
      </p:sp>
    </p:spTree>
    <p:extLst>
      <p:ext uri="{BB962C8B-B14F-4D97-AF65-F5344CB8AC3E}">
        <p14:creationId xmlns:p14="http://schemas.microsoft.com/office/powerpoint/2010/main" val="2163919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C2EFF8E-43B6-0C4D-8659-FBBE163577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a:extLst>
              <a:ext uri="{FF2B5EF4-FFF2-40B4-BE49-F238E27FC236}">
                <a16:creationId xmlns:a16="http://schemas.microsoft.com/office/drawing/2014/main" id="{09D38224-244A-0643-8B42-7A06A3E3F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82ED6B2-C1AC-BC48-A549-F0B74BA23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DD5239-CC2C-1845-A168-5EAD2E332A4D}" type="datetimeFigureOut">
              <a:rPr lang="it-IT" smtClean="0"/>
              <a:pPr/>
              <a:t>10/02/18</a:t>
            </a:fld>
            <a:endParaRPr lang="it-IT"/>
          </a:p>
        </p:txBody>
      </p:sp>
      <p:sp>
        <p:nvSpPr>
          <p:cNvPr id="5" name="Segnaposto piè di pagina 4">
            <a:extLst>
              <a:ext uri="{FF2B5EF4-FFF2-40B4-BE49-F238E27FC236}">
                <a16:creationId xmlns:a16="http://schemas.microsoft.com/office/drawing/2014/main" id="{AEE9B83D-D406-5B4A-9D2C-FFE0CBD620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24E5D9C-71AA-7C4D-A3D4-D83FB4925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9A7DC3-30CC-6F46-8C94-53BF0A8AC3C6}" type="slidenum">
              <a:rPr lang="it-IT" smtClean="0"/>
              <a:pPr/>
              <a:t>‹N›</a:t>
            </a:fld>
            <a:endParaRPr lang="it-IT"/>
          </a:p>
        </p:txBody>
      </p:sp>
    </p:spTree>
    <p:extLst>
      <p:ext uri="{BB962C8B-B14F-4D97-AF65-F5344CB8AC3E}">
        <p14:creationId xmlns:p14="http://schemas.microsoft.com/office/powerpoint/2010/main" val="3619501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83498A-C883-E94E-BB14-2BE887DA7A7C}"/>
              </a:ext>
            </a:extLst>
          </p:cNvPr>
          <p:cNvSpPr>
            <a:spLocks noGrp="1"/>
          </p:cNvSpPr>
          <p:nvPr>
            <p:ph type="ctrTitle"/>
          </p:nvPr>
        </p:nvSpPr>
        <p:spPr>
          <a:xfrm>
            <a:off x="474495" y="2400855"/>
            <a:ext cx="3821988" cy="994114"/>
          </a:xfrm>
        </p:spPr>
        <p:txBody>
          <a:bodyPr>
            <a:normAutofit/>
          </a:bodyPr>
          <a:lstStyle/>
          <a:p>
            <a:r>
              <a:rPr lang="it-IT" sz="3600" b="1" dirty="0"/>
              <a:t>Sessione D.I.P.</a:t>
            </a:r>
            <a:br>
              <a:rPr lang="it-IT" sz="3600" dirty="0"/>
            </a:br>
            <a:r>
              <a:rPr lang="it-IT" sz="2400" dirty="0"/>
              <a:t>Domenica, 11 febbraio 2018</a:t>
            </a:r>
          </a:p>
        </p:txBody>
      </p:sp>
      <p:sp>
        <p:nvSpPr>
          <p:cNvPr id="3" name="Sottotitolo 2">
            <a:extLst>
              <a:ext uri="{FF2B5EF4-FFF2-40B4-BE49-F238E27FC236}">
                <a16:creationId xmlns:a16="http://schemas.microsoft.com/office/drawing/2014/main" id="{AF5CFEB7-1552-D342-8B1C-14F03D46A8C0}"/>
              </a:ext>
            </a:extLst>
          </p:cNvPr>
          <p:cNvSpPr>
            <a:spLocks noGrp="1"/>
          </p:cNvSpPr>
          <p:nvPr>
            <p:ph type="subTitle" idx="1"/>
          </p:nvPr>
        </p:nvSpPr>
        <p:spPr>
          <a:xfrm>
            <a:off x="260623" y="3874965"/>
            <a:ext cx="4249732" cy="2536109"/>
          </a:xfrm>
        </p:spPr>
        <p:txBody>
          <a:bodyPr>
            <a:normAutofit/>
          </a:bodyPr>
          <a:lstStyle/>
          <a:p>
            <a:r>
              <a:rPr lang="it-IT" sz="4400" i="1" dirty="0">
                <a:solidFill>
                  <a:srgbClr val="FF0000"/>
                </a:solidFill>
              </a:rPr>
              <a:t>Donare il proprio cuore, </a:t>
            </a:r>
            <a:r>
              <a:rPr lang="it-IT" sz="4400" i="1" dirty="0" err="1">
                <a:solidFill>
                  <a:srgbClr val="FF0000"/>
                </a:solidFill>
              </a:rPr>
              <a:t>diffondENDo</a:t>
            </a:r>
            <a:r>
              <a:rPr lang="it-IT" sz="4400" i="1" dirty="0">
                <a:solidFill>
                  <a:srgbClr val="FF0000"/>
                </a:solidFill>
              </a:rPr>
              <a:t> l’Amore</a:t>
            </a:r>
            <a:endParaRPr lang="it-IT" sz="4400" dirty="0">
              <a:solidFill>
                <a:srgbClr val="FF0000"/>
              </a:solidFill>
            </a:endParaRPr>
          </a:p>
        </p:txBody>
      </p:sp>
      <p:pic>
        <p:nvPicPr>
          <p:cNvPr id="5" name="Immagine 4">
            <a:extLst>
              <a:ext uri="{FF2B5EF4-FFF2-40B4-BE49-F238E27FC236}">
                <a16:creationId xmlns:a16="http://schemas.microsoft.com/office/drawing/2014/main" id="{80A874DF-DD1D-F346-8F66-EDE638E2E3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7626" y="161361"/>
            <a:ext cx="6513815" cy="6460712"/>
          </a:xfrm>
          <a:prstGeom prst="rect">
            <a:avLst/>
          </a:prstGeom>
        </p:spPr>
      </p:pic>
      <p:pic>
        <p:nvPicPr>
          <p:cNvPr id="6" name="Immagine2" descr="end_logo_final - francais haute">
            <a:extLst>
              <a:ext uri="{FF2B5EF4-FFF2-40B4-BE49-F238E27FC236}">
                <a16:creationId xmlns:a16="http://schemas.microsoft.com/office/drawing/2014/main" id="{2AE81201-EB5B-6642-91AD-D851F4EA0C57}"/>
              </a:ext>
            </a:extLst>
          </p:cNvPr>
          <p:cNvPicPr/>
          <p:nvPr/>
        </p:nvPicPr>
        <p:blipFill>
          <a:blip r:embed="rId3" cstate="print"/>
          <a:stretch>
            <a:fillRect/>
          </a:stretch>
        </p:blipFill>
        <p:spPr bwMode="auto">
          <a:xfrm>
            <a:off x="1305638" y="563524"/>
            <a:ext cx="1922230" cy="1187287"/>
          </a:xfrm>
          <a:prstGeom prst="rect">
            <a:avLst/>
          </a:prstGeom>
        </p:spPr>
      </p:pic>
      <p:sp>
        <p:nvSpPr>
          <p:cNvPr id="7" name="CasellaDiTesto 6">
            <a:extLst>
              <a:ext uri="{FF2B5EF4-FFF2-40B4-BE49-F238E27FC236}">
                <a16:creationId xmlns:a16="http://schemas.microsoft.com/office/drawing/2014/main" id="{4BDD2FB9-618C-1E4C-AA40-BBD0E9FFDB1A}"/>
              </a:ext>
            </a:extLst>
          </p:cNvPr>
          <p:cNvSpPr txBox="1"/>
          <p:nvPr/>
        </p:nvSpPr>
        <p:spPr>
          <a:xfrm>
            <a:off x="1604172" y="1839159"/>
            <a:ext cx="1562635" cy="338554"/>
          </a:xfrm>
          <a:prstGeom prst="rect">
            <a:avLst/>
          </a:prstGeom>
          <a:noFill/>
        </p:spPr>
        <p:txBody>
          <a:bodyPr wrap="square" rtlCol="0">
            <a:spAutoFit/>
          </a:bodyPr>
          <a:lstStyle/>
          <a:p>
            <a:r>
              <a:rPr lang="it-IT" sz="1600" dirty="0"/>
              <a:t>Regione Sud-Est</a:t>
            </a:r>
          </a:p>
        </p:txBody>
      </p:sp>
    </p:spTree>
    <p:extLst>
      <p:ext uri="{BB962C8B-B14F-4D97-AF65-F5344CB8AC3E}">
        <p14:creationId xmlns:p14="http://schemas.microsoft.com/office/powerpoint/2010/main" val="42427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2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9CCB60D1-D957-424F-AE5E-0F1B3C9DD5B7}"/>
              </a:ext>
            </a:extLst>
          </p:cNvPr>
          <p:cNvSpPr/>
          <p:nvPr/>
        </p:nvSpPr>
        <p:spPr>
          <a:xfrm>
            <a:off x="4088995" y="202905"/>
            <a:ext cx="4006481" cy="923330"/>
          </a:xfrm>
          <a:prstGeom prst="rect">
            <a:avLst/>
          </a:prstGeom>
        </p:spPr>
        <p:txBody>
          <a:bodyPr wrap="none">
            <a:spAutoFit/>
          </a:bodyPr>
          <a:lstStyle/>
          <a:p>
            <a:r>
              <a:rPr lang="it-IT" sz="5400" b="1" dirty="0">
                <a:ln w="12700">
                  <a:solidFill>
                    <a:schemeClr val="accent1"/>
                  </a:solidFill>
                  <a:prstDash val="solid"/>
                </a:ln>
                <a:solidFill>
                  <a:srgbClr val="00B050"/>
                </a:solidFill>
                <a:effectLst>
                  <a:outerShdw dist="38100" dir="2640000" algn="bl" rotWithShape="0">
                    <a:schemeClr val="accent1"/>
                  </a:outerShdw>
                </a:effectLst>
              </a:rPr>
              <a:t>Informazione</a:t>
            </a:r>
            <a:endParaRPr lang="it-IT" sz="5400" dirty="0"/>
          </a:p>
        </p:txBody>
      </p:sp>
      <p:sp>
        <p:nvSpPr>
          <p:cNvPr id="7" name="CasellaDiTesto 6">
            <a:extLst>
              <a:ext uri="{FF2B5EF4-FFF2-40B4-BE49-F238E27FC236}">
                <a16:creationId xmlns:a16="http://schemas.microsoft.com/office/drawing/2014/main" id="{8823F3A6-9FC7-644D-AD71-87401999E404}"/>
              </a:ext>
            </a:extLst>
          </p:cNvPr>
          <p:cNvSpPr txBox="1"/>
          <p:nvPr/>
        </p:nvSpPr>
        <p:spPr>
          <a:xfrm>
            <a:off x="4268793" y="1230862"/>
            <a:ext cx="3646886" cy="461665"/>
          </a:xfrm>
          <a:prstGeom prst="rect">
            <a:avLst/>
          </a:prstGeom>
          <a:noFill/>
        </p:spPr>
        <p:txBody>
          <a:bodyPr wrap="square" rtlCol="0">
            <a:spAutoFit/>
          </a:bodyPr>
          <a:lstStyle/>
          <a:p>
            <a:r>
              <a:rPr lang="it-IT" sz="2400" dirty="0"/>
              <a:t>La riunione di informazione</a:t>
            </a:r>
          </a:p>
        </p:txBody>
      </p:sp>
      <p:pic>
        <p:nvPicPr>
          <p:cNvPr id="9" name="Immagine 8">
            <a:extLst>
              <a:ext uri="{FF2B5EF4-FFF2-40B4-BE49-F238E27FC236}">
                <a16:creationId xmlns:a16="http://schemas.microsoft.com/office/drawing/2014/main" id="{889EB938-86AB-DB49-8151-CCB90671B4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912" y="2455521"/>
            <a:ext cx="3143243" cy="2547991"/>
          </a:xfrm>
          <a:prstGeom prst="rect">
            <a:avLst/>
          </a:prstGeom>
        </p:spPr>
      </p:pic>
      <p:sp>
        <p:nvSpPr>
          <p:cNvPr id="15" name="Rettangolo 14">
            <a:extLst>
              <a:ext uri="{FF2B5EF4-FFF2-40B4-BE49-F238E27FC236}">
                <a16:creationId xmlns:a16="http://schemas.microsoft.com/office/drawing/2014/main" id="{8235BE6E-C535-3048-904B-98168F043C72}"/>
              </a:ext>
            </a:extLst>
          </p:cNvPr>
          <p:cNvSpPr/>
          <p:nvPr/>
        </p:nvSpPr>
        <p:spPr>
          <a:xfrm>
            <a:off x="644478" y="2119527"/>
            <a:ext cx="2838461" cy="83099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cap="rnd">
            <a:solidFill>
              <a:schemeClr val="accent1"/>
            </a:solidFill>
          </a:ln>
          <a:effectLst>
            <a:outerShdw blurRad="50800" dist="38100" algn="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a:spAutoFit/>
          </a:bodyPr>
          <a:lstStyle/>
          <a:p>
            <a:r>
              <a:rPr lang="it-IT" dirty="0">
                <a:solidFill>
                  <a:srgbClr val="000000"/>
                </a:solidFill>
              </a:rPr>
              <a:t> </a:t>
            </a:r>
            <a:r>
              <a:rPr lang="it-IT" sz="2400" b="1" dirty="0">
                <a:solidFill>
                  <a:srgbClr val="000000"/>
                </a:solidFill>
              </a:rPr>
              <a:t>Si comincia con la preghiera …</a:t>
            </a:r>
            <a:endParaRPr lang="it-IT" sz="2400" b="1" dirty="0"/>
          </a:p>
        </p:txBody>
      </p:sp>
      <p:sp>
        <p:nvSpPr>
          <p:cNvPr id="16" name="Rettangolo 15">
            <a:extLst>
              <a:ext uri="{FF2B5EF4-FFF2-40B4-BE49-F238E27FC236}">
                <a16:creationId xmlns:a16="http://schemas.microsoft.com/office/drawing/2014/main" id="{D06BE1E0-0E1A-E943-BAF5-B3AD40F633E1}"/>
              </a:ext>
            </a:extLst>
          </p:cNvPr>
          <p:cNvSpPr/>
          <p:nvPr/>
        </p:nvSpPr>
        <p:spPr>
          <a:xfrm>
            <a:off x="800461" y="4357183"/>
            <a:ext cx="2538640" cy="830997"/>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2400" b="1" dirty="0">
                <a:solidFill>
                  <a:srgbClr val="000000"/>
                </a:solidFill>
              </a:rPr>
              <a:t>… ogni coppia si presenta …</a:t>
            </a:r>
            <a:endParaRPr lang="it-IT" sz="2400" b="1" dirty="0"/>
          </a:p>
        </p:txBody>
      </p:sp>
      <p:sp>
        <p:nvSpPr>
          <p:cNvPr id="17" name="Rettangolo 16">
            <a:extLst>
              <a:ext uri="{FF2B5EF4-FFF2-40B4-BE49-F238E27FC236}">
                <a16:creationId xmlns:a16="http://schemas.microsoft.com/office/drawing/2014/main" id="{35592874-D46F-F441-AB89-F9044C55E18E}"/>
              </a:ext>
            </a:extLst>
          </p:cNvPr>
          <p:cNvSpPr/>
          <p:nvPr/>
        </p:nvSpPr>
        <p:spPr>
          <a:xfrm>
            <a:off x="4268793" y="5785018"/>
            <a:ext cx="3617479" cy="83099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2400" b="1" dirty="0">
                <a:solidFill>
                  <a:srgbClr val="000000"/>
                </a:solidFill>
              </a:rPr>
              <a:t>… la coppia DIP informa e testimonia …</a:t>
            </a:r>
            <a:endParaRPr lang="it-IT" sz="2400" b="1" dirty="0"/>
          </a:p>
        </p:txBody>
      </p:sp>
      <p:sp>
        <p:nvSpPr>
          <p:cNvPr id="18" name="Rettangolo 17">
            <a:extLst>
              <a:ext uri="{FF2B5EF4-FFF2-40B4-BE49-F238E27FC236}">
                <a16:creationId xmlns:a16="http://schemas.microsoft.com/office/drawing/2014/main" id="{2DD806AB-446C-F641-AC9B-2E97563F6E0A}"/>
              </a:ext>
            </a:extLst>
          </p:cNvPr>
          <p:cNvSpPr/>
          <p:nvPr/>
        </p:nvSpPr>
        <p:spPr>
          <a:xfrm>
            <a:off x="8815966" y="4317027"/>
            <a:ext cx="2876765"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r>
              <a:rPr lang="it-IT" sz="2400" b="1" dirty="0"/>
              <a:t>… dialogo: domande e risposte …</a:t>
            </a:r>
          </a:p>
        </p:txBody>
      </p:sp>
      <p:sp>
        <p:nvSpPr>
          <p:cNvPr id="20" name="Rettangolo 19">
            <a:extLst>
              <a:ext uri="{FF2B5EF4-FFF2-40B4-BE49-F238E27FC236}">
                <a16:creationId xmlns:a16="http://schemas.microsoft.com/office/drawing/2014/main" id="{B4DA3AFD-8D8A-5544-9026-9C7B7F8A3B7A}"/>
              </a:ext>
            </a:extLst>
          </p:cNvPr>
          <p:cNvSpPr/>
          <p:nvPr/>
        </p:nvSpPr>
        <p:spPr>
          <a:xfrm>
            <a:off x="8414536" y="2132357"/>
            <a:ext cx="3472664" cy="830997"/>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it-IT" sz="2400" b="1" dirty="0"/>
              <a:t>… invito al discernimento. Magnificat finale.</a:t>
            </a:r>
          </a:p>
        </p:txBody>
      </p:sp>
      <p:cxnSp>
        <p:nvCxnSpPr>
          <p:cNvPr id="22" name="Connettore 2 21">
            <a:extLst>
              <a:ext uri="{FF2B5EF4-FFF2-40B4-BE49-F238E27FC236}">
                <a16:creationId xmlns:a16="http://schemas.microsoft.com/office/drawing/2014/main" id="{A65B856F-51F9-F946-AADD-A775E27BAA78}"/>
              </a:ext>
            </a:extLst>
          </p:cNvPr>
          <p:cNvCxnSpPr>
            <a:cxnSpLocks/>
          </p:cNvCxnSpPr>
          <p:nvPr/>
        </p:nvCxnSpPr>
        <p:spPr>
          <a:xfrm>
            <a:off x="1541124" y="3236360"/>
            <a:ext cx="326865" cy="73474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6" name="Connettore 2 25">
            <a:extLst>
              <a:ext uri="{FF2B5EF4-FFF2-40B4-BE49-F238E27FC236}">
                <a16:creationId xmlns:a16="http://schemas.microsoft.com/office/drawing/2014/main" id="{EE00E0BA-F899-2046-8E3B-DA0C65E12B1D}"/>
              </a:ext>
            </a:extLst>
          </p:cNvPr>
          <p:cNvCxnSpPr>
            <a:cxnSpLocks/>
          </p:cNvCxnSpPr>
          <p:nvPr/>
        </p:nvCxnSpPr>
        <p:spPr>
          <a:xfrm>
            <a:off x="2712427" y="5478830"/>
            <a:ext cx="879859" cy="7216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D55C8B76-4DDF-2C43-83E0-746C86954C37}"/>
              </a:ext>
            </a:extLst>
          </p:cNvPr>
          <p:cNvCxnSpPr>
            <a:cxnSpLocks/>
          </p:cNvCxnSpPr>
          <p:nvPr/>
        </p:nvCxnSpPr>
        <p:spPr>
          <a:xfrm flipV="1">
            <a:off x="8987246" y="5603966"/>
            <a:ext cx="757645" cy="59655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Connettore 2 30">
            <a:extLst>
              <a:ext uri="{FF2B5EF4-FFF2-40B4-BE49-F238E27FC236}">
                <a16:creationId xmlns:a16="http://schemas.microsoft.com/office/drawing/2014/main" id="{0BFB91F1-496D-9147-A818-CCC26A7827AB}"/>
              </a:ext>
            </a:extLst>
          </p:cNvPr>
          <p:cNvCxnSpPr>
            <a:cxnSpLocks/>
          </p:cNvCxnSpPr>
          <p:nvPr/>
        </p:nvCxnSpPr>
        <p:spPr>
          <a:xfrm flipV="1">
            <a:off x="10150868" y="3236360"/>
            <a:ext cx="273292" cy="7739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37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dissolve">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dissolv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ppt_x"/>
                                          </p:val>
                                        </p:tav>
                                        <p:tav tm="100000">
                                          <p:val>
                                            <p:strVal val="#ppt_x"/>
                                          </p:val>
                                        </p:tav>
                                      </p:tavLst>
                                    </p:anim>
                                    <p:anim calcmode="lin" valueType="num">
                                      <p:cBhvr additive="base">
                                        <p:cTn id="4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dissolve">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04D9D8FD-C2D7-FE43-B073-4A5FB2776A4F}"/>
              </a:ext>
            </a:extLst>
          </p:cNvPr>
          <p:cNvSpPr/>
          <p:nvPr/>
        </p:nvSpPr>
        <p:spPr>
          <a:xfrm>
            <a:off x="4573468" y="552504"/>
            <a:ext cx="3045064" cy="923330"/>
          </a:xfrm>
          <a:prstGeom prst="rect">
            <a:avLst/>
          </a:prstGeom>
        </p:spPr>
        <p:txBody>
          <a:bodyPr wrap="none">
            <a:spAutoFit/>
          </a:bodyPr>
          <a:lstStyle/>
          <a:p>
            <a:r>
              <a:rPr lang="it-IT" sz="5400" b="1" dirty="0">
                <a:ln w="12700">
                  <a:solidFill>
                    <a:schemeClr val="accent1"/>
                  </a:solidFill>
                  <a:prstDash val="solid"/>
                </a:ln>
                <a:solidFill>
                  <a:srgbClr val="FFC000"/>
                </a:solidFill>
                <a:effectLst>
                  <a:outerShdw dist="38100" dir="2640000" algn="bl" rotWithShape="0">
                    <a:schemeClr val="accent1"/>
                  </a:outerShdw>
                </a:effectLst>
              </a:rPr>
              <a:t>Pilotaggio</a:t>
            </a:r>
            <a:endParaRPr lang="it-IT" sz="5400" dirty="0"/>
          </a:p>
        </p:txBody>
      </p:sp>
      <p:pic>
        <p:nvPicPr>
          <p:cNvPr id="5" name="Immagine 4">
            <a:extLst>
              <a:ext uri="{FF2B5EF4-FFF2-40B4-BE49-F238E27FC236}">
                <a16:creationId xmlns:a16="http://schemas.microsoft.com/office/drawing/2014/main" id="{F6D92AE0-2F22-1646-AC22-2904A919A0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735" y="2075379"/>
            <a:ext cx="5680155" cy="4146513"/>
          </a:xfrm>
          <a:prstGeom prst="rect">
            <a:avLst/>
          </a:prstGeom>
        </p:spPr>
      </p:pic>
      <p:pic>
        <p:nvPicPr>
          <p:cNvPr id="7" name="Immagine 6">
            <a:extLst>
              <a:ext uri="{FF2B5EF4-FFF2-40B4-BE49-F238E27FC236}">
                <a16:creationId xmlns:a16="http://schemas.microsoft.com/office/drawing/2014/main" id="{9B616B61-AC27-4A42-84DC-5C98298DAE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1382" y="512925"/>
            <a:ext cx="762000" cy="762000"/>
          </a:xfrm>
          <a:prstGeom prst="rect">
            <a:avLst/>
          </a:prstGeom>
        </p:spPr>
      </p:pic>
      <p:pic>
        <p:nvPicPr>
          <p:cNvPr id="11" name="Immagine 10">
            <a:extLst>
              <a:ext uri="{FF2B5EF4-FFF2-40B4-BE49-F238E27FC236}">
                <a16:creationId xmlns:a16="http://schemas.microsoft.com/office/drawing/2014/main" id="{F27694F4-D52A-0A47-A2B2-F30BF45AFB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363" y="893925"/>
            <a:ext cx="1973602" cy="3678077"/>
          </a:xfrm>
          <a:prstGeom prst="rect">
            <a:avLst/>
          </a:prstGeom>
        </p:spPr>
      </p:pic>
      <p:sp>
        <p:nvSpPr>
          <p:cNvPr id="12" name="CasellaDiTesto 11">
            <a:extLst>
              <a:ext uri="{FF2B5EF4-FFF2-40B4-BE49-F238E27FC236}">
                <a16:creationId xmlns:a16="http://schemas.microsoft.com/office/drawing/2014/main" id="{9F7694E0-DF82-5441-A6C2-519DE191EA59}"/>
              </a:ext>
            </a:extLst>
          </p:cNvPr>
          <p:cNvSpPr txBox="1"/>
          <p:nvPr/>
        </p:nvSpPr>
        <p:spPr>
          <a:xfrm>
            <a:off x="9318661" y="1890445"/>
            <a:ext cx="2527443" cy="3416320"/>
          </a:xfrm>
          <a:prstGeom prst="rect">
            <a:avLst/>
          </a:prstGeom>
          <a:noFill/>
        </p:spPr>
        <p:txBody>
          <a:bodyPr wrap="square" rtlCol="0">
            <a:spAutoFit/>
          </a:bodyPr>
          <a:lstStyle/>
          <a:p>
            <a:pPr algn="just"/>
            <a:r>
              <a:rPr lang="it-IT" dirty="0"/>
              <a:t>… il servizio del pilotaggio ha come obiettivo quello di accompagnare la nascita di una nuova equipe attraverso il racconto dell’esperienza dei piloti facendo vivere loro in prima persona la passione e la gioia di stare insieme seguendo un metodo …</a:t>
            </a:r>
          </a:p>
        </p:txBody>
      </p:sp>
    </p:spTree>
    <p:extLst>
      <p:ext uri="{BB962C8B-B14F-4D97-AF65-F5344CB8AC3E}">
        <p14:creationId xmlns:p14="http://schemas.microsoft.com/office/powerpoint/2010/main" val="36277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3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EC539312-9A25-9346-9B18-83E648102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33248" y="4311267"/>
            <a:ext cx="3090440" cy="1737448"/>
          </a:xfrm>
          <a:prstGeom prst="rect">
            <a:avLst/>
          </a:prstGeom>
        </p:spPr>
      </p:pic>
      <p:pic>
        <p:nvPicPr>
          <p:cNvPr id="10" name="Immagine 9">
            <a:extLst>
              <a:ext uri="{FF2B5EF4-FFF2-40B4-BE49-F238E27FC236}">
                <a16:creationId xmlns:a16="http://schemas.microsoft.com/office/drawing/2014/main" id="{9F4175E0-7A0E-E04B-9EFB-9EDDAFB8F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674" y="816198"/>
            <a:ext cx="5676087" cy="2780125"/>
          </a:xfrm>
          <a:prstGeom prst="rect">
            <a:avLst/>
          </a:prstGeom>
        </p:spPr>
      </p:pic>
      <p:pic>
        <p:nvPicPr>
          <p:cNvPr id="12" name="Immagine 11">
            <a:extLst>
              <a:ext uri="{FF2B5EF4-FFF2-40B4-BE49-F238E27FC236}">
                <a16:creationId xmlns:a16="http://schemas.microsoft.com/office/drawing/2014/main" id="{D4D48765-7333-A044-8E84-D1FBEBBE37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827" y="816198"/>
            <a:ext cx="4356235" cy="2899618"/>
          </a:xfrm>
          <a:prstGeom prst="rect">
            <a:avLst/>
          </a:prstGeom>
        </p:spPr>
      </p:pic>
      <p:sp>
        <p:nvSpPr>
          <p:cNvPr id="2" name="CasellaDiTesto 1">
            <a:extLst>
              <a:ext uri="{FF2B5EF4-FFF2-40B4-BE49-F238E27FC236}">
                <a16:creationId xmlns:a16="http://schemas.microsoft.com/office/drawing/2014/main" id="{78FF1531-A6EE-454D-B5D3-DBBEB364B819}"/>
              </a:ext>
            </a:extLst>
          </p:cNvPr>
          <p:cNvSpPr txBox="1"/>
          <p:nvPr/>
        </p:nvSpPr>
        <p:spPr>
          <a:xfrm>
            <a:off x="811659" y="247886"/>
            <a:ext cx="10623478" cy="369332"/>
          </a:xfrm>
          <a:prstGeom prst="rect">
            <a:avLst/>
          </a:prstGeom>
          <a:noFill/>
        </p:spPr>
        <p:txBody>
          <a:bodyPr wrap="square" rtlCol="0">
            <a:spAutoFit/>
          </a:bodyPr>
          <a:lstStyle/>
          <a:p>
            <a:r>
              <a:rPr lang="it-IT" b="1" dirty="0">
                <a:solidFill>
                  <a:srgbClr val="FF0000"/>
                </a:solidFill>
              </a:rPr>
              <a:t>La ricchezza dell’esperienza del «viaggio in Equipe» va condivisa, sia dalle coppie che dai consiglieri spirituali!</a:t>
            </a:r>
          </a:p>
        </p:txBody>
      </p:sp>
      <p:pic>
        <p:nvPicPr>
          <p:cNvPr id="4" name="Immagine 3">
            <a:extLst>
              <a:ext uri="{FF2B5EF4-FFF2-40B4-BE49-F238E27FC236}">
                <a16:creationId xmlns:a16="http://schemas.microsoft.com/office/drawing/2014/main" id="{BDEA1653-CA77-874B-9BA7-916F0959184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827" y="4087661"/>
            <a:ext cx="3404067" cy="2346337"/>
          </a:xfrm>
          <a:prstGeom prst="rect">
            <a:avLst/>
          </a:prstGeom>
        </p:spPr>
      </p:pic>
      <p:sp>
        <p:nvSpPr>
          <p:cNvPr id="6" name="CasellaDiTesto 5">
            <a:extLst>
              <a:ext uri="{FF2B5EF4-FFF2-40B4-BE49-F238E27FC236}">
                <a16:creationId xmlns:a16="http://schemas.microsoft.com/office/drawing/2014/main" id="{1156CD2B-C05C-8D49-899F-D008800A4693}"/>
              </a:ext>
            </a:extLst>
          </p:cNvPr>
          <p:cNvSpPr txBox="1"/>
          <p:nvPr/>
        </p:nvSpPr>
        <p:spPr>
          <a:xfrm>
            <a:off x="4155897" y="3968167"/>
            <a:ext cx="4135348" cy="2308324"/>
          </a:xfrm>
          <a:prstGeom prst="rect">
            <a:avLst/>
          </a:prstGeom>
          <a:noFill/>
        </p:spPr>
        <p:txBody>
          <a:bodyPr wrap="square" rtlCol="0">
            <a:spAutoFit/>
          </a:bodyPr>
          <a:lstStyle/>
          <a:p>
            <a:pPr algn="just"/>
            <a:r>
              <a:rPr lang="it-IT" dirty="0"/>
              <a:t>… trasmettere ricordi, immagini o fotografie di nostri viaggi in luoghi che altri non hanno ancora avuto il piacere di conoscere. Il nostro entusiasmo e la bellezza dei frammenti della nostra esperienza condivisa con altri fanno venire il desiderio di conoscere quei posti ed ipotizzare, a loro volta, un proprio viaggio.</a:t>
            </a:r>
          </a:p>
        </p:txBody>
      </p:sp>
    </p:spTree>
    <p:extLst>
      <p:ext uri="{BB962C8B-B14F-4D97-AF65-F5344CB8AC3E}">
        <p14:creationId xmlns:p14="http://schemas.microsoft.com/office/powerpoint/2010/main" val="9228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ppt_x"/>
                                          </p:val>
                                        </p:tav>
                                        <p:tav tm="100000">
                                          <p:val>
                                            <p:strVal val="#ppt_x"/>
                                          </p:val>
                                        </p:tav>
                                      </p:tavLst>
                                    </p:anim>
                                    <p:anim calcmode="lin" valueType="num">
                                      <p:cBhvr additive="base">
                                        <p:cTn id="1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ADF50B-8803-8C4A-B894-F8C147CF13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9914" y="113677"/>
            <a:ext cx="6685874" cy="6631369"/>
          </a:xfrm>
          <a:prstGeom prst="rect">
            <a:avLst/>
          </a:prstGeom>
        </p:spPr>
      </p:pic>
    </p:spTree>
    <p:extLst>
      <p:ext uri="{BB962C8B-B14F-4D97-AF65-F5344CB8AC3E}">
        <p14:creationId xmlns:p14="http://schemas.microsoft.com/office/powerpoint/2010/main" val="35486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D255DB1-8802-D944-94AC-42E197F80FBB}"/>
              </a:ext>
            </a:extLst>
          </p:cNvPr>
          <p:cNvSpPr/>
          <p:nvPr/>
        </p:nvSpPr>
        <p:spPr>
          <a:xfrm>
            <a:off x="2981039" y="1921104"/>
            <a:ext cx="6702539" cy="3416320"/>
          </a:xfrm>
          <a:prstGeom prst="rect">
            <a:avLst/>
          </a:prstGeom>
          <a:noFill/>
        </p:spPr>
        <p:txBody>
          <a:bodyPr wrap="none" lIns="91440" tIns="45720" rIns="91440" bIns="45720">
            <a:spAutoFit/>
          </a:bodyPr>
          <a:lstStyle/>
          <a:p>
            <a:pPr algn="ctr"/>
            <a:r>
              <a:rPr lang="it-IT" sz="5400" b="1" dirty="0">
                <a:ln w="12700">
                  <a:solidFill>
                    <a:schemeClr val="accent1"/>
                  </a:solidFill>
                  <a:prstDash val="solid"/>
                </a:ln>
                <a:solidFill>
                  <a:srgbClr val="0070C0"/>
                </a:solidFill>
                <a:effectLst>
                  <a:outerShdw dist="38100" dir="2640000" algn="bl" rotWithShape="0">
                    <a:schemeClr val="accent1"/>
                  </a:outerShdw>
                </a:effectLst>
              </a:rPr>
              <a:t>La coppia responsabile</a:t>
            </a:r>
          </a:p>
          <a:p>
            <a:pPr algn="ctr"/>
            <a:r>
              <a:rPr lang="it-IT" sz="5400" b="1" dirty="0">
                <a:ln w="12700">
                  <a:solidFill>
                    <a:schemeClr val="accent1"/>
                  </a:solidFill>
                  <a:prstDash val="solid"/>
                </a:ln>
                <a:solidFill>
                  <a:srgbClr val="FF0000"/>
                </a:solidFill>
                <a:effectLst>
                  <a:outerShdw dist="38100" dir="2640000" algn="bl" rotWithShape="0">
                    <a:schemeClr val="accent1"/>
                  </a:outerShdw>
                </a:effectLst>
              </a:rPr>
              <a:t>della diffusione,</a:t>
            </a:r>
          </a:p>
          <a:p>
            <a:pPr algn="ctr"/>
            <a:r>
              <a:rPr lang="it-IT" sz="5400" b="1" dirty="0">
                <a:ln w="12700">
                  <a:solidFill>
                    <a:schemeClr val="accent1"/>
                  </a:solidFill>
                  <a:prstDash val="solid"/>
                </a:ln>
                <a:solidFill>
                  <a:srgbClr val="00B050"/>
                </a:solidFill>
                <a:effectLst>
                  <a:outerShdw dist="38100" dir="2640000" algn="bl" rotWithShape="0">
                    <a:schemeClr val="accent1"/>
                  </a:outerShdw>
                </a:effectLst>
              </a:rPr>
              <a:t>dell’informazione</a:t>
            </a:r>
          </a:p>
          <a:p>
            <a:pPr algn="ctr"/>
            <a:r>
              <a:rPr lang="it-IT" sz="5400" b="1" dirty="0">
                <a:ln w="12700">
                  <a:solidFill>
                    <a:schemeClr val="accent1"/>
                  </a:solidFill>
                  <a:prstDash val="solid"/>
                </a:ln>
                <a:solidFill>
                  <a:srgbClr val="FFC000"/>
                </a:solidFill>
                <a:effectLst>
                  <a:outerShdw dist="38100" dir="2640000" algn="bl" rotWithShape="0">
                    <a:schemeClr val="accent1"/>
                  </a:outerShdw>
                </a:effectLst>
              </a:rPr>
              <a:t>e del pilotaggio</a:t>
            </a:r>
          </a:p>
        </p:txBody>
      </p:sp>
      <p:pic>
        <p:nvPicPr>
          <p:cNvPr id="8" name="Immagine2" descr="end_logo_final - francais haute">
            <a:extLst>
              <a:ext uri="{FF2B5EF4-FFF2-40B4-BE49-F238E27FC236}">
                <a16:creationId xmlns:a16="http://schemas.microsoft.com/office/drawing/2014/main" id="{A3DBB306-C5EB-944F-A8A1-FA21691F013C}"/>
              </a:ext>
            </a:extLst>
          </p:cNvPr>
          <p:cNvPicPr/>
          <p:nvPr/>
        </p:nvPicPr>
        <p:blipFill>
          <a:blip r:embed="rId2" cstate="print"/>
          <a:stretch>
            <a:fillRect/>
          </a:stretch>
        </p:blipFill>
        <p:spPr bwMode="auto">
          <a:xfrm>
            <a:off x="5371194" y="446141"/>
            <a:ext cx="1922230" cy="1187287"/>
          </a:xfrm>
          <a:prstGeom prst="rect">
            <a:avLst/>
          </a:prstGeom>
        </p:spPr>
      </p:pic>
    </p:spTree>
    <p:extLst>
      <p:ext uri="{BB962C8B-B14F-4D97-AF65-F5344CB8AC3E}">
        <p14:creationId xmlns:p14="http://schemas.microsoft.com/office/powerpoint/2010/main" val="86212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E2938-2471-8947-80C5-80DCE4813ED8}"/>
              </a:ext>
            </a:extLst>
          </p:cNvPr>
          <p:cNvSpPr>
            <a:spLocks noGrp="1"/>
          </p:cNvSpPr>
          <p:nvPr>
            <p:ph type="title"/>
          </p:nvPr>
        </p:nvSpPr>
        <p:spPr>
          <a:xfrm>
            <a:off x="6429056" y="5060838"/>
            <a:ext cx="4808307" cy="991064"/>
          </a:xfrm>
          <a:ln>
            <a:solidFill>
              <a:srgbClr val="FF0000"/>
            </a:solidFill>
          </a:ln>
        </p:spPr>
        <p:txBody>
          <a:bodyPr/>
          <a:lstStyle/>
          <a:p>
            <a:pPr algn="ctr"/>
            <a:r>
              <a:rPr lang="it-IT" b="1" dirty="0">
                <a:solidFill>
                  <a:srgbClr val="FF0000"/>
                </a:solidFill>
              </a:rPr>
              <a:t>Chi è la coppia DIP?</a:t>
            </a:r>
          </a:p>
        </p:txBody>
      </p:sp>
      <p:sp>
        <p:nvSpPr>
          <p:cNvPr id="3" name="Segnaposto contenuto 2">
            <a:extLst>
              <a:ext uri="{FF2B5EF4-FFF2-40B4-BE49-F238E27FC236}">
                <a16:creationId xmlns:a16="http://schemas.microsoft.com/office/drawing/2014/main" id="{14372700-2944-5D4D-8855-A9197D401780}"/>
              </a:ext>
            </a:extLst>
          </p:cNvPr>
          <p:cNvSpPr>
            <a:spLocks noGrp="1"/>
          </p:cNvSpPr>
          <p:nvPr>
            <p:ph idx="1"/>
          </p:nvPr>
        </p:nvSpPr>
        <p:spPr>
          <a:xfrm>
            <a:off x="1804035" y="437526"/>
            <a:ext cx="2778239" cy="1062141"/>
          </a:xfrm>
        </p:spPr>
        <p:txBody>
          <a:bodyPr>
            <a:noAutofit/>
          </a:bodyPr>
          <a:lstStyle/>
          <a:p>
            <a:pPr marL="0" lvl="0" indent="0">
              <a:buNone/>
            </a:pPr>
            <a:r>
              <a:rPr lang="it-IT" dirty="0">
                <a:solidFill>
                  <a:srgbClr val="00B0F0"/>
                </a:solidFill>
                <a:latin typeface="Gill Sans Ultra Bold" panose="020B0A02020104020203" pitchFamily="34" charset="77"/>
              </a:rPr>
              <a:t>Esperta del Movimento</a:t>
            </a:r>
          </a:p>
        </p:txBody>
      </p:sp>
      <p:sp>
        <p:nvSpPr>
          <p:cNvPr id="4" name="CasellaDiTesto 3">
            <a:extLst>
              <a:ext uri="{FF2B5EF4-FFF2-40B4-BE49-F238E27FC236}">
                <a16:creationId xmlns:a16="http://schemas.microsoft.com/office/drawing/2014/main" id="{EA18289A-4BDF-4746-B9A1-2C992F32B6DA}"/>
              </a:ext>
            </a:extLst>
          </p:cNvPr>
          <p:cNvSpPr txBox="1"/>
          <p:nvPr/>
        </p:nvSpPr>
        <p:spPr>
          <a:xfrm>
            <a:off x="5928188" y="437526"/>
            <a:ext cx="6171344" cy="954107"/>
          </a:xfrm>
          <a:prstGeom prst="rect">
            <a:avLst/>
          </a:prstGeom>
          <a:noFill/>
        </p:spPr>
        <p:txBody>
          <a:bodyPr wrap="square" rtlCol="0">
            <a:spAutoFit/>
          </a:bodyPr>
          <a:lstStyle/>
          <a:p>
            <a:pPr lvl="0"/>
            <a:r>
              <a:rPr lang="it-IT" sz="2800" dirty="0">
                <a:solidFill>
                  <a:srgbClr val="00B050"/>
                </a:solidFill>
                <a:latin typeface="Gill Sans Ultra Bold" panose="020B0A02020104020203" pitchFamily="34" charset="77"/>
              </a:rPr>
              <a:t>Partecipa alle attività del Settore e a quelle nazionali</a:t>
            </a:r>
          </a:p>
        </p:txBody>
      </p:sp>
      <p:sp>
        <p:nvSpPr>
          <p:cNvPr id="5" name="CasellaDiTesto 4">
            <a:extLst>
              <a:ext uri="{FF2B5EF4-FFF2-40B4-BE49-F238E27FC236}">
                <a16:creationId xmlns:a16="http://schemas.microsoft.com/office/drawing/2014/main" id="{3AFA38A6-45B9-CC46-8C70-C006F1B00398}"/>
              </a:ext>
            </a:extLst>
          </p:cNvPr>
          <p:cNvSpPr txBox="1"/>
          <p:nvPr/>
        </p:nvSpPr>
        <p:spPr>
          <a:xfrm>
            <a:off x="663538" y="5033281"/>
            <a:ext cx="4746661" cy="954107"/>
          </a:xfrm>
          <a:prstGeom prst="rect">
            <a:avLst/>
          </a:prstGeom>
          <a:noFill/>
        </p:spPr>
        <p:txBody>
          <a:bodyPr wrap="square" rtlCol="0">
            <a:spAutoFit/>
          </a:bodyPr>
          <a:lstStyle/>
          <a:p>
            <a:pPr lvl="0"/>
            <a:r>
              <a:rPr lang="it-IT" sz="2800" dirty="0">
                <a:solidFill>
                  <a:srgbClr val="FFC000"/>
                </a:solidFill>
                <a:latin typeface="Gill Sans Ultra Bold" panose="020B0A02020104020203" pitchFamily="34" charset="77"/>
              </a:rPr>
              <a:t>Ha conoscenza della situazione locale</a:t>
            </a:r>
          </a:p>
        </p:txBody>
      </p:sp>
      <p:pic>
        <p:nvPicPr>
          <p:cNvPr id="7" name="Immagine 6">
            <a:extLst>
              <a:ext uri="{FF2B5EF4-FFF2-40B4-BE49-F238E27FC236}">
                <a16:creationId xmlns:a16="http://schemas.microsoft.com/office/drawing/2014/main" id="{8D7D57D5-1E2E-A64E-8FA2-F9D07B8462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4410" y="2847801"/>
            <a:ext cx="2306548" cy="1933656"/>
          </a:xfrm>
          <a:prstGeom prst="rect">
            <a:avLst/>
          </a:prstGeom>
        </p:spPr>
      </p:pic>
      <p:sp>
        <p:nvSpPr>
          <p:cNvPr id="8" name="Freccia destra 7">
            <a:extLst>
              <a:ext uri="{FF2B5EF4-FFF2-40B4-BE49-F238E27FC236}">
                <a16:creationId xmlns:a16="http://schemas.microsoft.com/office/drawing/2014/main" id="{331A106C-39D2-0848-BFFB-AF7E964BDBC9}"/>
              </a:ext>
            </a:extLst>
          </p:cNvPr>
          <p:cNvSpPr/>
          <p:nvPr/>
        </p:nvSpPr>
        <p:spPr>
          <a:xfrm rot="14174228">
            <a:off x="4477268" y="1839730"/>
            <a:ext cx="1106196" cy="53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8">
            <a:extLst>
              <a:ext uri="{FF2B5EF4-FFF2-40B4-BE49-F238E27FC236}">
                <a16:creationId xmlns:a16="http://schemas.microsoft.com/office/drawing/2014/main" id="{C2A14358-F8B2-D84F-8E6C-FD3520255D66}"/>
              </a:ext>
            </a:extLst>
          </p:cNvPr>
          <p:cNvSpPr/>
          <p:nvPr/>
        </p:nvSpPr>
        <p:spPr>
          <a:xfrm rot="18633029">
            <a:off x="6977860" y="1866649"/>
            <a:ext cx="1106196" cy="53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destra 9">
            <a:extLst>
              <a:ext uri="{FF2B5EF4-FFF2-40B4-BE49-F238E27FC236}">
                <a16:creationId xmlns:a16="http://schemas.microsoft.com/office/drawing/2014/main" id="{0070242F-7B6B-0B4D-9770-50EDC8C8B90B}"/>
              </a:ext>
            </a:extLst>
          </p:cNvPr>
          <p:cNvSpPr/>
          <p:nvPr/>
        </p:nvSpPr>
        <p:spPr>
          <a:xfrm rot="8791501">
            <a:off x="4306644" y="4140747"/>
            <a:ext cx="1106196" cy="532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24561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1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checkerboard(across)">
                                      <p:cBhvr>
                                        <p:cTn id="3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620CC40-9CC2-E34F-B8AB-8214DCC8315E}"/>
              </a:ext>
            </a:extLst>
          </p:cNvPr>
          <p:cNvSpPr>
            <a:spLocks noGrp="1"/>
          </p:cNvSpPr>
          <p:nvPr>
            <p:ph type="title"/>
          </p:nvPr>
        </p:nvSpPr>
        <p:spPr>
          <a:xfrm>
            <a:off x="3665307" y="766240"/>
            <a:ext cx="5036904" cy="991064"/>
          </a:xfrm>
          <a:ln>
            <a:solidFill>
              <a:srgbClr val="FF0000"/>
            </a:solidFill>
          </a:ln>
        </p:spPr>
        <p:txBody>
          <a:bodyPr>
            <a:normAutofit/>
          </a:bodyPr>
          <a:lstStyle/>
          <a:p>
            <a:pPr algn="ctr"/>
            <a:r>
              <a:rPr lang="it-IT" b="1" dirty="0">
                <a:solidFill>
                  <a:srgbClr val="FF0000"/>
                </a:solidFill>
              </a:rPr>
              <a:t>Cosa fa la coppia DIP?</a:t>
            </a:r>
          </a:p>
        </p:txBody>
      </p:sp>
      <p:sp>
        <p:nvSpPr>
          <p:cNvPr id="5" name="Titolo 1">
            <a:extLst>
              <a:ext uri="{FF2B5EF4-FFF2-40B4-BE49-F238E27FC236}">
                <a16:creationId xmlns:a16="http://schemas.microsoft.com/office/drawing/2014/main" id="{F900F43B-9D0D-A04C-9FFC-D772E6CCD483}"/>
              </a:ext>
            </a:extLst>
          </p:cNvPr>
          <p:cNvSpPr txBox="1">
            <a:spLocks/>
          </p:cNvSpPr>
          <p:nvPr/>
        </p:nvSpPr>
        <p:spPr>
          <a:xfrm>
            <a:off x="1136151" y="2206571"/>
            <a:ext cx="3764622" cy="980790"/>
          </a:xfrm>
          <a:prstGeom prst="rect">
            <a:avLst/>
          </a:prstGeom>
          <a:ln>
            <a:solidFill>
              <a:srgbClr val="FF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5400" b="1" dirty="0">
                <a:ln w="12700">
                  <a:solidFill>
                    <a:schemeClr val="accent1"/>
                  </a:solidFill>
                  <a:prstDash val="solid"/>
                </a:ln>
                <a:solidFill>
                  <a:srgbClr val="FF0000"/>
                </a:solidFill>
                <a:effectLst>
                  <a:outerShdw dist="38100" dir="2640000" algn="bl" rotWithShape="0">
                    <a:schemeClr val="accent1"/>
                  </a:outerShdw>
                </a:effectLst>
                <a:latin typeface="+mn-lt"/>
              </a:rPr>
              <a:t>Diffusione</a:t>
            </a:r>
            <a:endParaRPr lang="it-IT" sz="5400" dirty="0">
              <a:latin typeface="+mn-lt"/>
            </a:endParaRPr>
          </a:p>
        </p:txBody>
      </p:sp>
      <p:sp>
        <p:nvSpPr>
          <p:cNvPr id="6" name="Rettangolo 5">
            <a:extLst>
              <a:ext uri="{FF2B5EF4-FFF2-40B4-BE49-F238E27FC236}">
                <a16:creationId xmlns:a16="http://schemas.microsoft.com/office/drawing/2014/main" id="{FBEDB804-F6A2-1349-AE21-DF634F8771EA}"/>
              </a:ext>
            </a:extLst>
          </p:cNvPr>
          <p:cNvSpPr/>
          <p:nvPr/>
        </p:nvSpPr>
        <p:spPr>
          <a:xfrm>
            <a:off x="3755769" y="3871058"/>
            <a:ext cx="4453282" cy="923330"/>
          </a:xfrm>
          <a:prstGeom prst="rect">
            <a:avLst/>
          </a:prstGeom>
          <a:ln>
            <a:solidFill>
              <a:srgbClr val="00B050"/>
            </a:solidFill>
          </a:ln>
        </p:spPr>
        <p:txBody>
          <a:bodyPr wrap="square">
            <a:spAutoFit/>
          </a:bodyPr>
          <a:lstStyle/>
          <a:p>
            <a:pPr algn="ctr"/>
            <a:r>
              <a:rPr lang="it-IT" sz="5400" b="1" dirty="0">
                <a:ln w="12700">
                  <a:solidFill>
                    <a:schemeClr val="accent1"/>
                  </a:solidFill>
                  <a:prstDash val="solid"/>
                </a:ln>
                <a:solidFill>
                  <a:srgbClr val="00B050"/>
                </a:solidFill>
                <a:effectLst>
                  <a:outerShdw dist="38100" dir="2640000" algn="bl" rotWithShape="0">
                    <a:schemeClr val="accent1"/>
                  </a:outerShdw>
                </a:effectLst>
              </a:rPr>
              <a:t>Informazione</a:t>
            </a:r>
          </a:p>
        </p:txBody>
      </p:sp>
      <p:sp>
        <p:nvSpPr>
          <p:cNvPr id="7" name="Rettangolo 6">
            <a:extLst>
              <a:ext uri="{FF2B5EF4-FFF2-40B4-BE49-F238E27FC236}">
                <a16:creationId xmlns:a16="http://schemas.microsoft.com/office/drawing/2014/main" id="{703F3E21-FD05-EF41-A7FE-73445E69CBB4}"/>
              </a:ext>
            </a:extLst>
          </p:cNvPr>
          <p:cNvSpPr/>
          <p:nvPr/>
        </p:nvSpPr>
        <p:spPr>
          <a:xfrm>
            <a:off x="8066255" y="5371085"/>
            <a:ext cx="3045064" cy="923330"/>
          </a:xfrm>
          <a:prstGeom prst="rect">
            <a:avLst/>
          </a:prstGeom>
          <a:ln>
            <a:solidFill>
              <a:srgbClr val="FFC000"/>
            </a:solidFill>
          </a:ln>
        </p:spPr>
        <p:txBody>
          <a:bodyPr wrap="none">
            <a:spAutoFit/>
          </a:bodyPr>
          <a:lstStyle/>
          <a:p>
            <a:r>
              <a:rPr lang="it-IT" sz="5400" b="1" dirty="0">
                <a:ln w="12700">
                  <a:solidFill>
                    <a:schemeClr val="accent1"/>
                  </a:solidFill>
                  <a:prstDash val="solid"/>
                </a:ln>
                <a:solidFill>
                  <a:srgbClr val="FFC000"/>
                </a:solidFill>
                <a:effectLst>
                  <a:outerShdw dist="38100" dir="2640000" algn="bl" rotWithShape="0">
                    <a:schemeClr val="accent1"/>
                  </a:outerShdw>
                </a:effectLst>
              </a:rPr>
              <a:t>Pilotaggio</a:t>
            </a:r>
            <a:endParaRPr lang="it-IT" sz="5400" dirty="0"/>
          </a:p>
        </p:txBody>
      </p:sp>
      <p:sp>
        <p:nvSpPr>
          <p:cNvPr id="8" name="Freccia curva 7">
            <a:extLst>
              <a:ext uri="{FF2B5EF4-FFF2-40B4-BE49-F238E27FC236}">
                <a16:creationId xmlns:a16="http://schemas.microsoft.com/office/drawing/2014/main" id="{13053E1C-17B9-B849-A3B0-A188E6A7F4EB}"/>
              </a:ext>
            </a:extLst>
          </p:cNvPr>
          <p:cNvSpPr/>
          <p:nvPr/>
        </p:nvSpPr>
        <p:spPr>
          <a:xfrm rot="5400000">
            <a:off x="5383658" y="2856216"/>
            <a:ext cx="1058239" cy="7397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Freccia curva 8">
            <a:extLst>
              <a:ext uri="{FF2B5EF4-FFF2-40B4-BE49-F238E27FC236}">
                <a16:creationId xmlns:a16="http://schemas.microsoft.com/office/drawing/2014/main" id="{B793A444-9121-6942-8552-2C0B3701F37A}"/>
              </a:ext>
            </a:extLst>
          </p:cNvPr>
          <p:cNvSpPr/>
          <p:nvPr/>
        </p:nvSpPr>
        <p:spPr>
          <a:xfrm rot="5400000">
            <a:off x="8542961" y="4313436"/>
            <a:ext cx="1058239" cy="73974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285950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E3B27A-6F2D-5E44-A1E6-729C7A637310}"/>
              </a:ext>
            </a:extLst>
          </p:cNvPr>
          <p:cNvSpPr>
            <a:spLocks noGrp="1"/>
          </p:cNvSpPr>
          <p:nvPr>
            <p:ph type="title"/>
          </p:nvPr>
        </p:nvSpPr>
        <p:spPr/>
        <p:txBody>
          <a:bodyPr>
            <a:normAutofit/>
          </a:bodyPr>
          <a:lstStyle/>
          <a:p>
            <a:pPr algn="ctr"/>
            <a:r>
              <a:rPr lang="it-IT" sz="5400" b="1" dirty="0">
                <a:ln w="12700">
                  <a:solidFill>
                    <a:schemeClr val="accent1"/>
                  </a:solidFill>
                  <a:prstDash val="solid"/>
                </a:ln>
                <a:solidFill>
                  <a:srgbClr val="FF0000"/>
                </a:solidFill>
                <a:effectLst>
                  <a:outerShdw dist="38100" dir="2640000" algn="bl" rotWithShape="0">
                    <a:schemeClr val="accent1"/>
                  </a:outerShdw>
                </a:effectLst>
                <a:latin typeface="+mn-lt"/>
              </a:rPr>
              <a:t>Diffusione</a:t>
            </a:r>
            <a:endParaRPr lang="it-IT" sz="5400" dirty="0">
              <a:latin typeface="+mn-lt"/>
            </a:endParaRPr>
          </a:p>
        </p:txBody>
      </p:sp>
      <p:pic>
        <p:nvPicPr>
          <p:cNvPr id="8" name="Immagine 7">
            <a:extLst>
              <a:ext uri="{FF2B5EF4-FFF2-40B4-BE49-F238E27FC236}">
                <a16:creationId xmlns:a16="http://schemas.microsoft.com/office/drawing/2014/main" id="{D40A544B-FABC-4E40-88FE-C7CE03537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2432" y="1931757"/>
            <a:ext cx="4855422" cy="3451902"/>
          </a:xfrm>
          <a:prstGeom prst="rect">
            <a:avLst/>
          </a:prstGeom>
        </p:spPr>
      </p:pic>
      <p:sp>
        <p:nvSpPr>
          <p:cNvPr id="9" name="CasellaDiTesto 8">
            <a:extLst>
              <a:ext uri="{FF2B5EF4-FFF2-40B4-BE49-F238E27FC236}">
                <a16:creationId xmlns:a16="http://schemas.microsoft.com/office/drawing/2014/main" id="{48B9FCAC-64DB-B04B-B50A-96AEDE76B7F5}"/>
              </a:ext>
            </a:extLst>
          </p:cNvPr>
          <p:cNvSpPr txBox="1"/>
          <p:nvPr/>
        </p:nvSpPr>
        <p:spPr>
          <a:xfrm>
            <a:off x="838200" y="2691826"/>
            <a:ext cx="4366517" cy="1938992"/>
          </a:xfrm>
          <a:prstGeom prst="rect">
            <a:avLst/>
          </a:prstGeom>
          <a:noFill/>
        </p:spPr>
        <p:txBody>
          <a:bodyPr wrap="square" rtlCol="0">
            <a:spAutoFit/>
          </a:bodyPr>
          <a:lstStyle/>
          <a:p>
            <a:pPr algn="just"/>
            <a:r>
              <a:rPr lang="it-IT" sz="2400" b="1" dirty="0"/>
              <a:t>All’interno del movimento</a:t>
            </a:r>
            <a:r>
              <a:rPr lang="it-IT" sz="2400" dirty="0"/>
              <a:t>, la DIP coglie tutte le occasioni per ricordare agli </a:t>
            </a:r>
            <a:r>
              <a:rPr lang="it-IT" sz="2400" dirty="0" err="1"/>
              <a:t>equipier</a:t>
            </a:r>
            <a:r>
              <a:rPr lang="it-IT" sz="2400" dirty="0"/>
              <a:t> che è compito di ciascuno fare diffusione (bocca – orecchio …)</a:t>
            </a:r>
          </a:p>
        </p:txBody>
      </p:sp>
    </p:spTree>
    <p:extLst>
      <p:ext uri="{BB962C8B-B14F-4D97-AF65-F5344CB8AC3E}">
        <p14:creationId xmlns:p14="http://schemas.microsoft.com/office/powerpoint/2010/main" val="284698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E3B27A-6F2D-5E44-A1E6-729C7A637310}"/>
              </a:ext>
            </a:extLst>
          </p:cNvPr>
          <p:cNvSpPr>
            <a:spLocks noGrp="1"/>
          </p:cNvSpPr>
          <p:nvPr>
            <p:ph type="title"/>
          </p:nvPr>
        </p:nvSpPr>
        <p:spPr>
          <a:xfrm>
            <a:off x="4310506" y="513407"/>
            <a:ext cx="3672016" cy="821124"/>
          </a:xfrm>
        </p:spPr>
        <p:txBody>
          <a:bodyPr>
            <a:normAutofit fontScale="90000"/>
          </a:bodyPr>
          <a:lstStyle/>
          <a:p>
            <a:pPr algn="ctr"/>
            <a:r>
              <a:rPr lang="it-IT" sz="5400" b="1" dirty="0">
                <a:ln w="12700">
                  <a:solidFill>
                    <a:schemeClr val="accent1"/>
                  </a:solidFill>
                  <a:prstDash val="solid"/>
                </a:ln>
                <a:solidFill>
                  <a:srgbClr val="FF0000"/>
                </a:solidFill>
                <a:effectLst>
                  <a:outerShdw dist="38100" dir="2640000" algn="bl" rotWithShape="0">
                    <a:schemeClr val="accent1"/>
                  </a:outerShdw>
                </a:effectLst>
                <a:latin typeface="+mn-lt"/>
              </a:rPr>
              <a:t>Diffusione</a:t>
            </a:r>
            <a:endParaRPr lang="it-IT" sz="5400" dirty="0">
              <a:latin typeface="+mn-lt"/>
            </a:endParaRPr>
          </a:p>
        </p:txBody>
      </p:sp>
      <p:pic>
        <p:nvPicPr>
          <p:cNvPr id="10" name="Immagine 9">
            <a:extLst>
              <a:ext uri="{FF2B5EF4-FFF2-40B4-BE49-F238E27FC236}">
                <a16:creationId xmlns:a16="http://schemas.microsoft.com/office/drawing/2014/main" id="{161E8087-7FFE-444B-81AE-5905FAB617F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88949" y="1356584"/>
            <a:ext cx="3662575" cy="2746931"/>
          </a:xfrm>
          <a:prstGeom prst="rect">
            <a:avLst/>
          </a:prstGeom>
        </p:spPr>
      </p:pic>
      <p:sp>
        <p:nvSpPr>
          <p:cNvPr id="11" name="CasellaDiTesto 10">
            <a:extLst>
              <a:ext uri="{FF2B5EF4-FFF2-40B4-BE49-F238E27FC236}">
                <a16:creationId xmlns:a16="http://schemas.microsoft.com/office/drawing/2014/main" id="{58D3B8E2-E6E8-2E41-A1E4-94BA7EB3866D}"/>
              </a:ext>
            </a:extLst>
          </p:cNvPr>
          <p:cNvSpPr txBox="1"/>
          <p:nvPr/>
        </p:nvSpPr>
        <p:spPr>
          <a:xfrm>
            <a:off x="628135" y="1356584"/>
            <a:ext cx="5308314" cy="3416320"/>
          </a:xfrm>
          <a:prstGeom prst="rect">
            <a:avLst/>
          </a:prstGeom>
          <a:noFill/>
        </p:spPr>
        <p:txBody>
          <a:bodyPr wrap="square" rtlCol="0">
            <a:spAutoFit/>
          </a:bodyPr>
          <a:lstStyle/>
          <a:p>
            <a:pPr algn="just"/>
            <a:r>
              <a:rPr lang="it-IT" b="1" dirty="0"/>
              <a:t>All’esterno del movimento </a:t>
            </a:r>
            <a:r>
              <a:rPr lang="it-IT" dirty="0"/>
              <a:t>si tratta soprattutto di fare testimonianza, di far emergere il dono grande che abbiamo ricevuto con il Sacramento del matrimonio.</a:t>
            </a:r>
          </a:p>
          <a:p>
            <a:pPr algn="just"/>
            <a:r>
              <a:rPr lang="it-IT" dirty="0"/>
              <a:t>La DIP può mettersi a disposizione dei parroci per incontri parrocchiali, oppure con movimenti quali gli scout, con gruppi di fidanzati, o ancora presso scuole cattoliche sul sacramento del matrimonio, sulla spiritualità coniugale, sui valori che sono alla base del nostro movimento, senza entrare nel dettaglio del metodo, né voler fare proselitismo, ma con l’obiettivo di diffondere dei valor che, se recepiti possono condurre qualche coppia verso l’Equipe.</a:t>
            </a:r>
          </a:p>
        </p:txBody>
      </p:sp>
      <p:sp>
        <p:nvSpPr>
          <p:cNvPr id="3" name="CasellaDiTesto 2">
            <a:extLst>
              <a:ext uri="{FF2B5EF4-FFF2-40B4-BE49-F238E27FC236}">
                <a16:creationId xmlns:a16="http://schemas.microsoft.com/office/drawing/2014/main" id="{B9C81D93-86C0-EE43-A76D-3F4089BF0B11}"/>
              </a:ext>
            </a:extLst>
          </p:cNvPr>
          <p:cNvSpPr txBox="1"/>
          <p:nvPr/>
        </p:nvSpPr>
        <p:spPr>
          <a:xfrm>
            <a:off x="6153665" y="4125568"/>
            <a:ext cx="5622324" cy="2031325"/>
          </a:xfrm>
          <a:prstGeom prst="rect">
            <a:avLst/>
          </a:prstGeom>
          <a:noFill/>
        </p:spPr>
        <p:txBody>
          <a:bodyPr wrap="square" rtlCol="0">
            <a:spAutoFit/>
          </a:bodyPr>
          <a:lstStyle/>
          <a:p>
            <a:pPr algn="just"/>
            <a:r>
              <a:rPr lang="it-IT" i="1" dirty="0"/>
              <a:t>“Oggi le parole sono stanche” dice don Luigi Ciotti. Le parole sono stanche perché girano troppo spesso a vuoto, lontano dalla realtà che vorrebbero rappresentare. Ma ne abbiamo ancora bisogno. Ci servono però parole realmente attaccate alla vita, capaci di saldare l’autenticità di chi le pronuncia con i bisogni profondi di chi le ascolta (Ermes Ronchi)</a:t>
            </a:r>
          </a:p>
        </p:txBody>
      </p:sp>
    </p:spTree>
    <p:extLst>
      <p:ext uri="{BB962C8B-B14F-4D97-AF65-F5344CB8AC3E}">
        <p14:creationId xmlns:p14="http://schemas.microsoft.com/office/powerpoint/2010/main" val="191548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2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1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edge">
                                      <p:cBhvr>
                                        <p:cTn id="17"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C50994B-776F-944E-AB6F-0E8EE94F3A1E}"/>
              </a:ext>
            </a:extLst>
          </p:cNvPr>
          <p:cNvSpPr/>
          <p:nvPr/>
        </p:nvSpPr>
        <p:spPr>
          <a:xfrm>
            <a:off x="4105116" y="521404"/>
            <a:ext cx="4006481" cy="923330"/>
          </a:xfrm>
          <a:prstGeom prst="rect">
            <a:avLst/>
          </a:prstGeom>
        </p:spPr>
        <p:txBody>
          <a:bodyPr wrap="none">
            <a:spAutoFit/>
          </a:bodyPr>
          <a:lstStyle/>
          <a:p>
            <a:r>
              <a:rPr lang="it-IT" sz="5400" b="1" dirty="0">
                <a:ln w="12700">
                  <a:solidFill>
                    <a:schemeClr val="accent1"/>
                  </a:solidFill>
                  <a:prstDash val="solid"/>
                </a:ln>
                <a:solidFill>
                  <a:srgbClr val="00B050"/>
                </a:solidFill>
                <a:effectLst>
                  <a:outerShdw dist="38100" dir="2640000" algn="bl" rotWithShape="0">
                    <a:schemeClr val="accent1"/>
                  </a:outerShdw>
                </a:effectLst>
              </a:rPr>
              <a:t>Informazione</a:t>
            </a:r>
            <a:endParaRPr lang="it-IT" sz="5400" dirty="0"/>
          </a:p>
        </p:txBody>
      </p:sp>
      <p:sp>
        <p:nvSpPr>
          <p:cNvPr id="5" name="Rettangolo 4">
            <a:extLst>
              <a:ext uri="{FF2B5EF4-FFF2-40B4-BE49-F238E27FC236}">
                <a16:creationId xmlns:a16="http://schemas.microsoft.com/office/drawing/2014/main" id="{77BD6685-0D31-4346-834F-87F6F51D7AD2}"/>
              </a:ext>
            </a:extLst>
          </p:cNvPr>
          <p:cNvSpPr/>
          <p:nvPr/>
        </p:nvSpPr>
        <p:spPr>
          <a:xfrm>
            <a:off x="5343288" y="1784216"/>
            <a:ext cx="6096000" cy="1815882"/>
          </a:xfrm>
          <a:prstGeom prst="rect">
            <a:avLst/>
          </a:prstGeom>
        </p:spPr>
        <p:txBody>
          <a:bodyPr>
            <a:spAutoFit/>
          </a:bodyPr>
          <a:lstStyle/>
          <a:p>
            <a:pPr algn="just"/>
            <a:r>
              <a:rPr lang="it-IT" sz="2800" dirty="0">
                <a:solidFill>
                  <a:srgbClr val="BF0000"/>
                </a:solidFill>
                <a:latin typeface="Calibri,Bold"/>
              </a:rPr>
              <a:t>Questa fase consiste nel dare informazioni in tutta chiarezza ed obiettività sul Movimento, sulle sue ricchezze e sulle sue esigenze. </a:t>
            </a:r>
            <a:endParaRPr lang="it-IT" sz="2800" dirty="0">
              <a:effectLst/>
            </a:endParaRPr>
          </a:p>
        </p:txBody>
      </p:sp>
      <p:sp>
        <p:nvSpPr>
          <p:cNvPr id="8" name="Freccia giù 7">
            <a:extLst>
              <a:ext uri="{FF2B5EF4-FFF2-40B4-BE49-F238E27FC236}">
                <a16:creationId xmlns:a16="http://schemas.microsoft.com/office/drawing/2014/main" id="{839641DD-0278-6B4D-832A-A724601F95C3}"/>
              </a:ext>
            </a:extLst>
          </p:cNvPr>
          <p:cNvSpPr/>
          <p:nvPr/>
        </p:nvSpPr>
        <p:spPr>
          <a:xfrm>
            <a:off x="5735766" y="39395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B6063EF-82E8-1345-9CF9-65DB1A406AA1}"/>
              </a:ext>
            </a:extLst>
          </p:cNvPr>
          <p:cNvSpPr/>
          <p:nvPr/>
        </p:nvSpPr>
        <p:spPr>
          <a:xfrm rot="10800000" flipV="1">
            <a:off x="7156923" y="5117139"/>
            <a:ext cx="1795935" cy="461665"/>
          </a:xfrm>
          <a:prstGeom prst="rect">
            <a:avLst/>
          </a:prstGeom>
        </p:spPr>
        <p:txBody>
          <a:bodyPr wrap="square">
            <a:spAutoFit/>
          </a:bodyPr>
          <a:lstStyle/>
          <a:p>
            <a:r>
              <a:rPr lang="it-IT" sz="2400" dirty="0"/>
              <a:t>Testimoniare</a:t>
            </a:r>
            <a:endParaRPr lang="it-IT" sz="2400" dirty="0">
              <a:effectLst/>
            </a:endParaRPr>
          </a:p>
        </p:txBody>
      </p:sp>
      <p:sp>
        <p:nvSpPr>
          <p:cNvPr id="10" name="Freccia giù 9">
            <a:extLst>
              <a:ext uri="{FF2B5EF4-FFF2-40B4-BE49-F238E27FC236}">
                <a16:creationId xmlns:a16="http://schemas.microsoft.com/office/drawing/2014/main" id="{C970EBF1-4C4B-5F4E-9A4C-F78EC14ECDD4}"/>
              </a:ext>
            </a:extLst>
          </p:cNvPr>
          <p:cNvSpPr/>
          <p:nvPr/>
        </p:nvSpPr>
        <p:spPr>
          <a:xfrm>
            <a:off x="7812575" y="3939581"/>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4E57463C-BED4-7241-B4F9-8D4C4B9FD390}"/>
              </a:ext>
            </a:extLst>
          </p:cNvPr>
          <p:cNvSpPr/>
          <p:nvPr/>
        </p:nvSpPr>
        <p:spPr>
          <a:xfrm rot="10800000" flipV="1">
            <a:off x="5343288" y="5117139"/>
            <a:ext cx="1550712" cy="461665"/>
          </a:xfrm>
          <a:prstGeom prst="rect">
            <a:avLst/>
          </a:prstGeom>
        </p:spPr>
        <p:txBody>
          <a:bodyPr wrap="square">
            <a:spAutoFit/>
          </a:bodyPr>
          <a:lstStyle/>
          <a:p>
            <a:r>
              <a:rPr lang="it-IT" sz="2400" dirty="0">
                <a:solidFill>
                  <a:srgbClr val="001E5E"/>
                </a:solidFill>
                <a:effectLst/>
                <a:latin typeface="Calibri,Bold"/>
              </a:rPr>
              <a:t>Ascoltare</a:t>
            </a:r>
            <a:endParaRPr lang="it-IT" sz="2400" dirty="0">
              <a:effectLst/>
            </a:endParaRPr>
          </a:p>
        </p:txBody>
      </p:sp>
      <p:sp>
        <p:nvSpPr>
          <p:cNvPr id="12" name="Freccia giù 11">
            <a:extLst>
              <a:ext uri="{FF2B5EF4-FFF2-40B4-BE49-F238E27FC236}">
                <a16:creationId xmlns:a16="http://schemas.microsoft.com/office/drawing/2014/main" id="{7CDF1690-875B-3A43-B04D-D6524D5AAF96}"/>
              </a:ext>
            </a:extLst>
          </p:cNvPr>
          <p:cNvSpPr/>
          <p:nvPr/>
        </p:nvSpPr>
        <p:spPr>
          <a:xfrm>
            <a:off x="10025315" y="397036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a:extLst>
              <a:ext uri="{FF2B5EF4-FFF2-40B4-BE49-F238E27FC236}">
                <a16:creationId xmlns:a16="http://schemas.microsoft.com/office/drawing/2014/main" id="{7DE1C16F-3AE1-974E-87C0-757557AC395B}"/>
              </a:ext>
            </a:extLst>
          </p:cNvPr>
          <p:cNvSpPr/>
          <p:nvPr/>
        </p:nvSpPr>
        <p:spPr>
          <a:xfrm>
            <a:off x="9418320" y="5140042"/>
            <a:ext cx="1691640" cy="830997"/>
          </a:xfrm>
          <a:prstGeom prst="rect">
            <a:avLst/>
          </a:prstGeom>
        </p:spPr>
        <p:txBody>
          <a:bodyPr wrap="square">
            <a:spAutoFit/>
          </a:bodyPr>
          <a:lstStyle/>
          <a:p>
            <a:pPr algn="ctr"/>
            <a:r>
              <a:rPr lang="it-IT" sz="2400" dirty="0">
                <a:solidFill>
                  <a:srgbClr val="001E5E"/>
                </a:solidFill>
                <a:latin typeface="Calibri,Bold"/>
              </a:rPr>
              <a:t>Invitare al dialogo</a:t>
            </a:r>
            <a:endParaRPr lang="it-IT" sz="2400" dirty="0">
              <a:effectLst/>
            </a:endParaRPr>
          </a:p>
        </p:txBody>
      </p:sp>
      <p:pic>
        <p:nvPicPr>
          <p:cNvPr id="16" name="Immagine 15">
            <a:extLst>
              <a:ext uri="{FF2B5EF4-FFF2-40B4-BE49-F238E27FC236}">
                <a16:creationId xmlns:a16="http://schemas.microsoft.com/office/drawing/2014/main" id="{C9497A65-B951-6444-9D37-242FAB2B67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478" y="1538145"/>
            <a:ext cx="4619675" cy="4123905"/>
          </a:xfrm>
          <a:prstGeom prst="rect">
            <a:avLst/>
          </a:prstGeom>
        </p:spPr>
      </p:pic>
    </p:spTree>
    <p:extLst>
      <p:ext uri="{BB962C8B-B14F-4D97-AF65-F5344CB8AC3E}">
        <p14:creationId xmlns:p14="http://schemas.microsoft.com/office/powerpoint/2010/main" val="127807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dissolv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dissolv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12" grpId="0" animBg="1"/>
      <p:bldP spid="1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TotalTime>
  <Words>441</Words>
  <Application>Microsoft Macintosh PowerPoint</Application>
  <PresentationFormat>Widescreen</PresentationFormat>
  <Paragraphs>37</Paragraphs>
  <Slides>11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11</vt:i4>
      </vt:variant>
    </vt:vector>
  </HeadingPairs>
  <TitlesOfParts>
    <vt:vector size="17" baseType="lpstr">
      <vt:lpstr>Arial</vt:lpstr>
      <vt:lpstr>Calibri</vt:lpstr>
      <vt:lpstr>Calibri Light</vt:lpstr>
      <vt:lpstr>Calibri,Bold</vt:lpstr>
      <vt:lpstr>Gill Sans Ultra Bold</vt:lpstr>
      <vt:lpstr>Tema di Office</vt:lpstr>
      <vt:lpstr>Sessione D.I.P. Domenica, 11 febbraio 2018</vt:lpstr>
      <vt:lpstr>Presentazione standard di PowerPoint</vt:lpstr>
      <vt:lpstr>Presentazione standard di PowerPoint</vt:lpstr>
      <vt:lpstr>Presentazione standard di PowerPoint</vt:lpstr>
      <vt:lpstr>Chi è la coppia DIP?</vt:lpstr>
      <vt:lpstr>Cosa fa la coppia DIP?</vt:lpstr>
      <vt:lpstr>Diffusione</vt:lpstr>
      <vt:lpstr>Diffusione</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Sessione D.I.P. Domenica, 11 febbraio 2018</dc:title>
  <dc:creator>K&amp;N</dc:creator>
  <cp:lastModifiedBy>K&amp;N</cp:lastModifiedBy>
  <cp:revision>49</cp:revision>
  <dcterms:created xsi:type="dcterms:W3CDTF">2018-02-05T08:17:38Z</dcterms:created>
  <dcterms:modified xsi:type="dcterms:W3CDTF">2018-02-10T13:09:16Z</dcterms:modified>
</cp:coreProperties>
</file>